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70" r:id="rId4"/>
    <p:sldId id="257" r:id="rId5"/>
    <p:sldId id="269" r:id="rId6"/>
    <p:sldId id="261" r:id="rId7"/>
    <p:sldId id="263" r:id="rId8"/>
    <p:sldId id="262" r:id="rId9"/>
    <p:sldId id="260" r:id="rId10"/>
    <p:sldId id="266" r:id="rId11"/>
    <p:sldId id="268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29"/>
    <p:restoredTop sz="94685"/>
  </p:normalViewPr>
  <p:slideViewPr>
    <p:cSldViewPr snapToGrid="0" snapToObjects="1">
      <p:cViewPr>
        <p:scale>
          <a:sx n="74" d="100"/>
          <a:sy n="74" d="100"/>
        </p:scale>
        <p:origin x="128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tiff>
</file>

<file path=ppt/media/image4.tif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075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673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067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1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30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797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776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524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31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308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83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4A1EB-43A9-CB4A-A9A3-A57371AFEF17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356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iSmkqocn0oQ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795334"/>
            <a:ext cx="12192000" cy="3148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bIns="251999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6000" b="1" dirty="0" smtClean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WHY HASKELL?!</a:t>
            </a:r>
            <a:endParaRPr lang="en-US" sz="6000" b="1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  <a:p>
            <a:pPr algn="ctr">
              <a:lnSpc>
                <a:spcPct val="150000"/>
              </a:lnSpc>
            </a:pPr>
            <a:r>
              <a:rPr lang="en-US" sz="4800" b="1" dirty="0" smtClean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ANNIE NGUYEN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1952266" y="3488267"/>
            <a:ext cx="8263467" cy="0"/>
          </a:xfrm>
          <a:prstGeom prst="line">
            <a:avLst/>
          </a:prstGeom>
          <a:ln w="50800">
            <a:solidFill>
              <a:schemeClr val="bg1"/>
            </a:solidFill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933466" y="5604932"/>
            <a:ext cx="4301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December 11, 2017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2504980" y="727172"/>
            <a:ext cx="71580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6"/>
                </a:solidFill>
                <a:latin typeface="Arial Hebrew" charset="-79"/>
                <a:ea typeface="Arial Hebrew" charset="-79"/>
                <a:cs typeface="Arial Hebrew" charset="-79"/>
              </a:rPr>
              <a:t>LIGHTNING </a:t>
            </a:r>
            <a:r>
              <a:rPr lang="en-US" sz="3200" b="1" dirty="0" smtClean="0">
                <a:solidFill>
                  <a:schemeClr val="accent6"/>
                </a:solidFill>
                <a:latin typeface="Arial Hebrew" charset="-79"/>
                <a:ea typeface="Arial Hebrew" charset="-79"/>
                <a:cs typeface="Arial Hebrew" charset="-79"/>
              </a:rPr>
              <a:t>TALK</a:t>
            </a:r>
            <a:endParaRPr lang="en-US" sz="3200" b="1" dirty="0">
              <a:solidFill>
                <a:schemeClr val="accent6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5155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114425" y="993125"/>
            <a:ext cx="9744075" cy="68741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14424" y="2336146"/>
            <a:ext cx="9744075" cy="14716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228725" y="2459605"/>
            <a:ext cx="91297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map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:: (a -&gt; b) -&gt; List a -&gt; List b</a:t>
            </a:r>
          </a:p>
          <a:p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map f Nil = Nil</a:t>
            </a:r>
          </a:p>
          <a:p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map f (Cons a l) = Cons (f a) (map f l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25848" y="1076508"/>
            <a:ext cx="912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ourier New" charset="0"/>
                <a:ea typeface="Courier New" charset="0"/>
                <a:cs typeface="Courier New" charset="0"/>
              </a:rPr>
              <a:t>data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 List a = Cons a (List a) |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Nil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3300" y="1774206"/>
            <a:ext cx="1882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passing a function</a:t>
            </a:r>
          </a:p>
          <a:p>
            <a:pPr algn="ctr"/>
            <a:r>
              <a:rPr lang="en-US" dirty="0" smtClean="0"/>
              <a:t>as an argument</a:t>
            </a:r>
            <a:endParaRPr lang="en-US" dirty="0"/>
          </a:p>
        </p:txBody>
      </p:sp>
      <p:cxnSp>
        <p:nvCxnSpPr>
          <p:cNvPr id="15" name="Straight Arrow Connector 14"/>
          <p:cNvCxnSpPr>
            <a:stCxn id="2" idx="3"/>
          </p:cNvCxnSpPr>
          <p:nvPr/>
        </p:nvCxnSpPr>
        <p:spPr>
          <a:xfrm>
            <a:off x="2055547" y="2097372"/>
            <a:ext cx="1128936" cy="39928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73300" y="4046533"/>
            <a:ext cx="20145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pattern matching</a:t>
            </a:r>
          </a:p>
          <a:p>
            <a:pPr algn="ctr"/>
            <a:r>
              <a:rPr lang="en-US" dirty="0" smtClean="0"/>
              <a:t>on the constructors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16" idx="3"/>
          </p:cNvCxnSpPr>
          <p:nvPr/>
        </p:nvCxnSpPr>
        <p:spPr>
          <a:xfrm flipV="1">
            <a:off x="2187827" y="3659935"/>
            <a:ext cx="996656" cy="70976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177117" y="4928849"/>
            <a:ext cx="663675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toName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::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-&gt; String</a:t>
            </a:r>
          </a:p>
          <a:p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map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toName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(Cons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1 (Cons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2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Nil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)) ==</a:t>
            </a:r>
          </a:p>
          <a:p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 (Cons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"one"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(Cons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"two"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Nil))</a:t>
            </a:r>
            <a:endParaRPr lang="en-US" sz="2400" dirty="0"/>
          </a:p>
        </p:txBody>
      </p:sp>
      <p:sp>
        <p:nvSpPr>
          <p:cNvPr id="26" name="TextBox 25"/>
          <p:cNvSpPr txBox="1"/>
          <p:nvPr/>
        </p:nvSpPr>
        <p:spPr>
          <a:xfrm>
            <a:off x="6294119" y="4030972"/>
            <a:ext cx="17068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apply f to</a:t>
            </a:r>
          </a:p>
          <a:p>
            <a:pPr algn="ctr"/>
            <a:r>
              <a:rPr lang="en-US" dirty="0" smtClean="0"/>
              <a:t>current element</a:t>
            </a:r>
            <a:endParaRPr lang="en-US" dirty="0"/>
          </a:p>
        </p:txBody>
      </p:sp>
      <p:cxnSp>
        <p:nvCxnSpPr>
          <p:cNvPr id="27" name="Straight Arrow Connector 26"/>
          <p:cNvCxnSpPr>
            <a:stCxn id="26" idx="1"/>
          </p:cNvCxnSpPr>
          <p:nvPr/>
        </p:nvCxnSpPr>
        <p:spPr>
          <a:xfrm flipH="1" flipV="1">
            <a:off x="6142008" y="3572264"/>
            <a:ext cx="152111" cy="78187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4246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76377" y="2648195"/>
            <a:ext cx="7470476" cy="110799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div :: </a:t>
            </a:r>
            <a:r>
              <a:rPr lang="en-US" sz="2200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 -&gt; </a:t>
            </a:r>
            <a:r>
              <a:rPr lang="en-US" sz="2200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 -&gt; Maybe </a:t>
            </a:r>
            <a:r>
              <a:rPr lang="en-US" sz="2200" dirty="0" err="1" smtClean="0">
                <a:latin typeface="Courier New" charset="0"/>
                <a:ea typeface="Courier New" charset="0"/>
                <a:cs typeface="Courier New" charset="0"/>
              </a:rPr>
              <a:t>Int</a:t>
            </a:r>
            <a:endParaRPr lang="en-US" sz="2200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200" dirty="0" smtClean="0">
                <a:latin typeface="Courier New" charset="0"/>
                <a:ea typeface="Courier New" charset="0"/>
                <a:cs typeface="Courier New" charset="0"/>
              </a:rPr>
              <a:t>div 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x 0 = </a:t>
            </a:r>
            <a:r>
              <a:rPr lang="en-US" sz="2200" dirty="0" smtClean="0">
                <a:latin typeface="Courier New" charset="0"/>
                <a:ea typeface="Courier New" charset="0"/>
                <a:cs typeface="Courier New" charset="0"/>
              </a:rPr>
              <a:t>Nothing</a:t>
            </a:r>
          </a:p>
          <a:p>
            <a:r>
              <a:rPr lang="en-US" sz="2200" dirty="0" smtClean="0">
                <a:latin typeface="Courier New" charset="0"/>
                <a:ea typeface="Courier New" charset="0"/>
                <a:cs typeface="Courier New" charset="0"/>
              </a:rPr>
              <a:t>div 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x y = Just (x / y</a:t>
            </a:r>
            <a:r>
              <a:rPr lang="en-US" sz="22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76377" y="913820"/>
            <a:ext cx="48480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Maybe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767751" y="1796396"/>
            <a:ext cx="7479102" cy="43088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200" b="1" dirty="0">
                <a:latin typeface="Courier New" charset="0"/>
                <a:ea typeface="Courier New" charset="0"/>
                <a:cs typeface="Courier New" charset="0"/>
              </a:rPr>
              <a:t>data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 Maybe a = Just a | Nothing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76377" y="4196274"/>
            <a:ext cx="7470476" cy="240065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vl="0"/>
            <a:r>
              <a:rPr lang="en-US" sz="22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printy</a:t>
            </a:r>
            <a:r>
              <a:rPr lang="en-US" sz="22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:: String -&gt; Maybe String -&gt; String</a:t>
            </a:r>
          </a:p>
          <a:p>
            <a:pPr lvl="0"/>
            <a:r>
              <a:rPr lang="en-US" sz="22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printy</a:t>
            </a:r>
            <a:r>
              <a:rPr lang="en-US" sz="22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2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sz="22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Nothing = "&gt; " ++ </a:t>
            </a:r>
            <a:r>
              <a:rPr lang="en-US" sz="22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endParaRPr lang="en-US" sz="2200" dirty="0">
              <a:solidFill>
                <a:prstClr val="black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/>
            <a:r>
              <a:rPr lang="en-US" sz="22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printy</a:t>
            </a:r>
            <a:r>
              <a:rPr lang="en-US" sz="22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2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sz="22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(Just </a:t>
            </a:r>
            <a:r>
              <a:rPr lang="en-US" sz="22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pref</a:t>
            </a:r>
            <a:r>
              <a:rPr lang="en-US" sz="22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 = </a:t>
            </a:r>
            <a:r>
              <a:rPr lang="en-US" sz="22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pref</a:t>
            </a:r>
            <a:r>
              <a:rPr lang="en-US" sz="22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++ </a:t>
            </a:r>
            <a:r>
              <a:rPr lang="en-US" sz="22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endParaRPr lang="en-US" sz="2200" dirty="0">
              <a:solidFill>
                <a:prstClr val="black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/>
            <a:endParaRPr lang="en-US" sz="2200" dirty="0">
              <a:solidFill>
                <a:prstClr val="black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/>
            <a:r>
              <a:rPr lang="en-US" sz="22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printy</a:t>
            </a:r>
            <a:r>
              <a:rPr lang="en-US" sz="22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Nothing "Annie" == "&gt; Annie"</a:t>
            </a:r>
          </a:p>
          <a:p>
            <a:pPr lvl="0"/>
            <a:r>
              <a:rPr lang="en-US" sz="22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printy</a:t>
            </a:r>
            <a:r>
              <a:rPr lang="en-US" sz="22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(Just "+ ") "Annie" == "+ Annie"</a:t>
            </a: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470928" y="2648195"/>
            <a:ext cx="20969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Partial function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8470928" y="4196274"/>
            <a:ext cx="2649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Optional parameter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89002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259457" y="2170998"/>
            <a:ext cx="274414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400" dirty="0" smtClean="0"/>
              <a:t>Research language</a:t>
            </a:r>
          </a:p>
          <a:p>
            <a:pPr>
              <a:lnSpc>
                <a:spcPct val="200000"/>
              </a:lnSpc>
            </a:pPr>
            <a:r>
              <a:rPr lang="en-US" sz="2400" dirty="0" smtClean="0"/>
              <a:t>Isolate side effect</a:t>
            </a:r>
          </a:p>
          <a:p>
            <a:pPr>
              <a:lnSpc>
                <a:spcPct val="200000"/>
              </a:lnSpc>
            </a:pPr>
            <a:r>
              <a:rPr lang="en-US" sz="2400" dirty="0" smtClean="0"/>
              <a:t>Recursive data types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939" y="770467"/>
            <a:ext cx="3894826" cy="5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10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8749" y="400221"/>
            <a:ext cx="2036470" cy="250361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025317" y="3089960"/>
            <a:ext cx="266624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/>
              <a:t>Haskell Curry/logician</a:t>
            </a:r>
            <a:endParaRPr lang="en-US" sz="2200" dirty="0"/>
          </a:p>
        </p:txBody>
      </p:sp>
      <p:sp>
        <p:nvSpPr>
          <p:cNvPr id="9" name="TextBox 8"/>
          <p:cNvSpPr txBox="1"/>
          <p:nvPr/>
        </p:nvSpPr>
        <p:spPr>
          <a:xfrm>
            <a:off x="1030150" y="1597243"/>
            <a:ext cx="483177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200" dirty="0" smtClean="0"/>
              <a:t>1990</a:t>
            </a:r>
          </a:p>
          <a:p>
            <a:pPr>
              <a:lnSpc>
                <a:spcPct val="150000"/>
              </a:lnSpc>
            </a:pPr>
            <a:r>
              <a:rPr lang="en-US" sz="2200" dirty="0" smtClean="0"/>
              <a:t>Formed by a committee</a:t>
            </a:r>
          </a:p>
          <a:p>
            <a:pPr>
              <a:lnSpc>
                <a:spcPct val="150000"/>
              </a:lnSpc>
            </a:pPr>
            <a:r>
              <a:rPr lang="en-US" sz="2200" dirty="0" smtClean="0"/>
              <a:t>Research language</a:t>
            </a:r>
          </a:p>
          <a:p>
            <a:pPr>
              <a:lnSpc>
                <a:spcPct val="150000"/>
              </a:lnSpc>
            </a:pPr>
            <a:r>
              <a:rPr lang="en-US" sz="2200" dirty="0" smtClean="0"/>
              <a:t>Purely functional programming language</a:t>
            </a:r>
          </a:p>
          <a:p>
            <a:pPr>
              <a:lnSpc>
                <a:spcPct val="150000"/>
              </a:lnSpc>
            </a:pPr>
            <a:r>
              <a:rPr lang="en-US" sz="2200" dirty="0" smtClean="0"/>
              <a:t>Lazy Evaluation</a:t>
            </a:r>
          </a:p>
          <a:p>
            <a:pPr>
              <a:lnSpc>
                <a:spcPct val="150000"/>
              </a:lnSpc>
            </a:pPr>
            <a:endParaRPr lang="en-US" sz="2200" dirty="0" smtClean="0"/>
          </a:p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6387" y="3520847"/>
            <a:ext cx="2175904" cy="327608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238749" y="4604889"/>
            <a:ext cx="21302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Simon Peyton </a:t>
            </a:r>
            <a:r>
              <a:rPr lang="en-US" sz="2200" dirty="0" smtClean="0"/>
              <a:t>Jones </a:t>
            </a:r>
            <a:r>
              <a:rPr lang="mr-IN" sz="2200" dirty="0" smtClean="0"/>
              <a:t>–</a:t>
            </a:r>
            <a:r>
              <a:rPr lang="en-US" sz="2200" dirty="0" smtClean="0"/>
              <a:t> Main Contributor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783641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 flipV="1">
            <a:off x="2967486" y="1086931"/>
            <a:ext cx="0" cy="488255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2967486" y="5986734"/>
            <a:ext cx="6625088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312543" y="6142920"/>
            <a:ext cx="13381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Unsafe</a:t>
            </a:r>
            <a:endParaRPr lang="en-US" sz="3200" dirty="0"/>
          </a:p>
        </p:txBody>
      </p:sp>
      <p:sp>
        <p:nvSpPr>
          <p:cNvPr id="10" name="TextBox 9"/>
          <p:cNvSpPr txBox="1"/>
          <p:nvPr/>
        </p:nvSpPr>
        <p:spPr>
          <a:xfrm>
            <a:off x="8179921" y="6142919"/>
            <a:ext cx="8876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Safe</a:t>
            </a:r>
            <a:endParaRPr lang="en-US" sz="3200" dirty="0"/>
          </a:p>
        </p:txBody>
      </p:sp>
      <p:sp>
        <p:nvSpPr>
          <p:cNvPr id="11" name="TextBox 10"/>
          <p:cNvSpPr txBox="1"/>
          <p:nvPr/>
        </p:nvSpPr>
        <p:spPr>
          <a:xfrm>
            <a:off x="1311215" y="4975839"/>
            <a:ext cx="14302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Useless</a:t>
            </a:r>
            <a:endParaRPr lang="en-US" sz="3200" dirty="0"/>
          </a:p>
        </p:txBody>
      </p:sp>
      <p:sp>
        <p:nvSpPr>
          <p:cNvPr id="12" name="TextBox 11"/>
          <p:cNvSpPr txBox="1"/>
          <p:nvPr/>
        </p:nvSpPr>
        <p:spPr>
          <a:xfrm>
            <a:off x="1439809" y="1490938"/>
            <a:ext cx="1244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Useful</a:t>
            </a:r>
            <a:endParaRPr lang="en-US" sz="3200" dirty="0"/>
          </a:p>
        </p:txBody>
      </p:sp>
      <p:sp>
        <p:nvSpPr>
          <p:cNvPr id="13" name="Oval 12"/>
          <p:cNvSpPr/>
          <p:nvPr/>
        </p:nvSpPr>
        <p:spPr>
          <a:xfrm>
            <a:off x="3312543" y="1328470"/>
            <a:ext cx="1570008" cy="105242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884543" y="4589255"/>
            <a:ext cx="1518249" cy="105944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036095" y="4857367"/>
            <a:ext cx="12151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Haskell</a:t>
            </a:r>
            <a:endParaRPr lang="en-US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3475197" y="1377626"/>
            <a:ext cx="124470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C, </a:t>
            </a:r>
            <a:r>
              <a:rPr lang="en-US" sz="2800" smtClean="0"/>
              <a:t>C++,</a:t>
            </a:r>
          </a:p>
          <a:p>
            <a:r>
              <a:rPr lang="en-US" sz="2800" dirty="0" smtClean="0"/>
              <a:t>C# Java</a:t>
            </a:r>
            <a:endParaRPr lang="en-US" sz="2800" dirty="0"/>
          </a:p>
        </p:txBody>
      </p:sp>
      <p:sp>
        <p:nvSpPr>
          <p:cNvPr id="17" name="Oval 16"/>
          <p:cNvSpPr/>
          <p:nvPr/>
        </p:nvSpPr>
        <p:spPr>
          <a:xfrm>
            <a:off x="7858663" y="1328469"/>
            <a:ext cx="1570008" cy="1052423"/>
          </a:xfrm>
          <a:prstGeom prst="ellipse">
            <a:avLst/>
          </a:prstGeom>
          <a:noFill/>
          <a:ln cmpd="sng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7942160" y="1590512"/>
            <a:ext cx="14030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"Nirvana"</a:t>
            </a:r>
            <a:endParaRPr lang="en-US" sz="2400" dirty="0"/>
          </a:p>
        </p:txBody>
      </p:sp>
      <p:sp>
        <p:nvSpPr>
          <p:cNvPr id="19" name="Right Arrow 18"/>
          <p:cNvSpPr/>
          <p:nvPr/>
        </p:nvSpPr>
        <p:spPr>
          <a:xfrm>
            <a:off x="5193102" y="1590512"/>
            <a:ext cx="2327346" cy="478918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 rot="16200000">
            <a:off x="7705495" y="3207244"/>
            <a:ext cx="1836532" cy="478918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6939058" y="2198826"/>
            <a:ext cx="1394059" cy="906686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550288" y="325421"/>
            <a:ext cx="57853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hlinkClick r:id="rId2"/>
              </a:rPr>
              <a:t>Simon Peyton Jones -Haskell is Useless</a:t>
            </a:r>
            <a:endParaRPr lang="en-US" sz="2800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17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33111" y="1342685"/>
            <a:ext cx="3547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Functions and Currying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33111" y="2376568"/>
            <a:ext cx="2949846" cy="156966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 ::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-&gt;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Int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 x = x * 2 + 1</a:t>
            </a:r>
          </a:p>
          <a:p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f 5 == 11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960719" y="2376568"/>
            <a:ext cx="4240263" cy="15696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g ::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-&gt;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-&gt;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Int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g x y = x * 2 + y</a:t>
            </a:r>
          </a:p>
          <a:p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g 1 2 == (g 1) 2 == 4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590581" y="4571655"/>
            <a:ext cx="26103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/>
              <a:t>Partially applying g to 1</a:t>
            </a:r>
          </a:p>
        </p:txBody>
      </p:sp>
      <p:cxnSp>
        <p:nvCxnSpPr>
          <p:cNvPr id="11" name="Straight Arrow Connector 10"/>
          <p:cNvCxnSpPr>
            <a:stCxn id="9" idx="0"/>
            <a:endCxn id="8" idx="2"/>
          </p:cNvCxnSpPr>
          <p:nvPr/>
        </p:nvCxnSpPr>
        <p:spPr>
          <a:xfrm flipV="1">
            <a:off x="7895746" y="3946228"/>
            <a:ext cx="185105" cy="62542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0846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45389" y="1328467"/>
            <a:ext cx="31675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List comprehensions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45389" y="2409687"/>
            <a:ext cx="7742825" cy="26776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[1, 2, 3]</a:t>
            </a:r>
          </a:p>
          <a:p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[x * 3 + 1| x &lt;- [1..5]]</a:t>
            </a:r>
          </a:p>
          <a:p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  == [4, 7, 10, 13, 16]</a:t>
            </a:r>
          </a:p>
          <a:p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[(x, y)| x &lt;- [1, 3], y &lt;- ['a', 'b']]</a:t>
            </a:r>
          </a:p>
          <a:p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   == 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[(1,'a'),(1,'b</a:t>
            </a:r>
            <a:r>
              <a:rPr lang="mr-IN" sz="2400" dirty="0" smtClean="0">
                <a:latin typeface="Courier New" charset="0"/>
                <a:ea typeface="Courier New" charset="0"/>
                <a:cs typeface="Courier New" charset="0"/>
              </a:rPr>
              <a:t>'),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400" dirty="0" smtClean="0">
                <a:latin typeface="Courier New" charset="0"/>
                <a:ea typeface="Courier New" charset="0"/>
                <a:cs typeface="Courier New" charset="0"/>
              </a:rPr>
              <a:t>3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,'a'),(3,'b')]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537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738915" y="1350122"/>
            <a:ext cx="21596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Pure function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489631" y="2180821"/>
            <a:ext cx="4658263" cy="5232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length </a:t>
            </a:r>
            <a:r>
              <a:rPr lang="en-US" sz="2800" smtClean="0">
                <a:latin typeface="Courier New" charset="0"/>
                <a:ea typeface="Courier New" charset="0"/>
                <a:cs typeface="Courier New" charset="0"/>
              </a:rPr>
              <a:t>:: [a]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-&gt; </a:t>
            </a:r>
            <a:r>
              <a:rPr lang="en-US" sz="2800" dirty="0" err="1" smtClean="0">
                <a:latin typeface="Courier New" charset="0"/>
                <a:ea typeface="Courier New" charset="0"/>
                <a:cs typeface="Courier New" charset="0"/>
              </a:rPr>
              <a:t>Int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 flipH="1">
            <a:off x="6055743" y="2180821"/>
            <a:ext cx="5952226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Courier New" charset="0"/>
                <a:ea typeface="Courier New" charset="0"/>
                <a:cs typeface="Courier New" charset="0"/>
              </a:rPr>
              <a:t>putStrLn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 :: String -&gt; IO ()</a:t>
            </a:r>
            <a:endParaRPr lang="en-US" sz="28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762053" y="1350122"/>
            <a:ext cx="25396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Impure function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489631" y="4114394"/>
            <a:ext cx="413106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No side effect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Same input same output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L</a:t>
            </a:r>
            <a:r>
              <a:rPr lang="en-US" sz="2400" dirty="0" smtClean="0"/>
              <a:t>ike a mathematical function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55743" y="3011520"/>
            <a:ext cx="4480714" cy="5232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 err="1">
                <a:latin typeface="Courier New" charset="0"/>
                <a:ea typeface="Courier New" charset="0"/>
                <a:cs typeface="Courier New" charset="0"/>
              </a:rPr>
              <a:t>getLine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 :: IO String</a:t>
            </a:r>
            <a:endParaRPr lang="en-US" sz="28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55743" y="4114394"/>
            <a:ext cx="47961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Can have a side effect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Not always the same value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Interaction with the outside world</a:t>
            </a:r>
          </a:p>
        </p:txBody>
      </p:sp>
    </p:spTree>
    <p:extLst>
      <p:ext uri="{BB962C8B-B14F-4D97-AF65-F5344CB8AC3E}">
        <p14:creationId xmlns:p14="http://schemas.microsoft.com/office/powerpoint/2010/main" val="1108660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339661" y="4277011"/>
            <a:ext cx="5714734" cy="139916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329363" y="2797115"/>
            <a:ext cx="5614988" cy="147989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39660" y="2797114"/>
            <a:ext cx="5714735" cy="147989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39407" y="1548648"/>
            <a:ext cx="26714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Immutable Lists</a:t>
            </a:r>
          </a:p>
          <a:p>
            <a:r>
              <a:rPr lang="en-US" sz="2000" dirty="0" smtClean="0"/>
              <a:t>Haskell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6329363" y="1548648"/>
            <a:ext cx="20965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Mutable Arrays</a:t>
            </a:r>
          </a:p>
          <a:p>
            <a:r>
              <a:rPr lang="en-US" sz="2000" dirty="0" smtClean="0"/>
              <a:t>Java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455580" y="2964361"/>
            <a:ext cx="575786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update ::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-&gt; a -&gt; [a] -&gt; [a]</a:t>
            </a:r>
          </a:p>
          <a:p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update ix e l = (take ix l) ++</a:t>
            </a:r>
          </a:p>
          <a:p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                [e] ++</a:t>
            </a:r>
          </a:p>
          <a:p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                (drop (ix + 1) l)</a:t>
            </a:r>
          </a:p>
          <a:p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l = [1, 2, 3, 4, 5]</a:t>
            </a:r>
          </a:p>
          <a:p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m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= update 2 100 l -- m is a copy</a:t>
            </a:r>
          </a:p>
          <a:p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472238" y="2960420"/>
            <a:ext cx="57197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[] a = new 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[]{1, 2, 3, 4, 5};</a:t>
            </a:r>
          </a:p>
          <a:p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a[2] = 100; // a is modified</a:t>
            </a:r>
          </a:p>
        </p:txBody>
      </p:sp>
    </p:spTree>
    <p:extLst>
      <p:ext uri="{BB962C8B-B14F-4D97-AF65-F5344CB8AC3E}">
        <p14:creationId xmlns:p14="http://schemas.microsoft.com/office/powerpoint/2010/main" val="137653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afterEffect">
                                  <p:stCondLst>
                                    <p:cond delay="2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8378">
            <a:off x="-279663" y="5059277"/>
            <a:ext cx="1833561" cy="2187407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940423" y="3355952"/>
            <a:ext cx="8969266" cy="350204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940424" y="1074367"/>
            <a:ext cx="8969265" cy="19198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37118" y="1074367"/>
            <a:ext cx="210555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Declarative</a:t>
            </a:r>
          </a:p>
          <a:p>
            <a:r>
              <a:rPr lang="en-US" dirty="0" smtClean="0"/>
              <a:t>Haskell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37118" y="3441680"/>
            <a:ext cx="20192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Imperative</a:t>
            </a:r>
          </a:p>
          <a:p>
            <a:r>
              <a:rPr lang="en-US" dirty="0"/>
              <a:t>Java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77117" y="3441680"/>
            <a:ext cx="832961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static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countEven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[] 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) {</a:t>
            </a:r>
            <a:br>
              <a:rPr lang="mr-IN" sz="24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c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= 0;</a:t>
            </a:r>
            <a:br>
              <a:rPr lang="mr-IN" sz="24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for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= 0; 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&lt; 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a.length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; 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++) {</a:t>
            </a:r>
            <a:br>
              <a:rPr lang="mr-IN" sz="24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[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] % 2 == 0) {</a:t>
            </a:r>
            <a:br>
              <a:rPr lang="mr-IN" sz="24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c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+= 1;</a:t>
            </a:r>
            <a:br>
              <a:rPr lang="mr-IN" sz="24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       }</a:t>
            </a:r>
            <a:br>
              <a:rPr lang="mr-IN" sz="24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   }</a:t>
            </a:r>
            <a:br>
              <a:rPr lang="mr-IN" sz="24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return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c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mr-IN" sz="24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77117" y="1074367"/>
            <a:ext cx="87325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countEven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 :: [</a:t>
            </a:r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] -&gt;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Int</a:t>
            </a: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countEven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[] =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0</a:t>
            </a:r>
          </a:p>
          <a:p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countEven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x:xs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) = (if even x then 1 else 0)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+</a:t>
            </a:r>
          </a:p>
          <a:p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                   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countEven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xs</a:t>
            </a: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2817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114425" y="2985313"/>
            <a:ext cx="9744075" cy="68741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14425" y="1710071"/>
            <a:ext cx="849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/>
              <a:t>type</a:t>
            </a:r>
          </a:p>
          <a:p>
            <a:pPr algn="ctr"/>
            <a:r>
              <a:rPr lang="en-US" sz="2000" dirty="0" smtClean="0"/>
              <a:t>name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1228725" y="3071573"/>
            <a:ext cx="912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ourier New" charset="0"/>
                <a:ea typeface="Courier New" charset="0"/>
                <a:cs typeface="Courier New" charset="0"/>
              </a:rPr>
              <a:t>data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 List a = Cons a (List a) | 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Nil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409128" y="1222594"/>
            <a:ext cx="12849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type</a:t>
            </a:r>
          </a:p>
          <a:p>
            <a:pPr algn="ctr"/>
            <a:r>
              <a:rPr lang="en-US" sz="2000" dirty="0" smtClean="0"/>
              <a:t>parameter</a:t>
            </a:r>
            <a:endParaRPr lang="en-US" sz="2000" dirty="0"/>
          </a:p>
        </p:txBody>
      </p:sp>
      <p:sp>
        <p:nvSpPr>
          <p:cNvPr id="11" name="Left Brace 10"/>
          <p:cNvSpPr/>
          <p:nvPr/>
        </p:nvSpPr>
        <p:spPr>
          <a:xfrm rot="5400000">
            <a:off x="4963943" y="1510733"/>
            <a:ext cx="482861" cy="2677720"/>
          </a:xfrm>
          <a:prstGeom prst="leftBrace">
            <a:avLst>
              <a:gd name="adj1" fmla="val 125643"/>
              <a:gd name="adj2" fmla="val 48772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e 11"/>
          <p:cNvSpPr/>
          <p:nvPr/>
        </p:nvSpPr>
        <p:spPr>
          <a:xfrm rot="5400000">
            <a:off x="7142737" y="2486734"/>
            <a:ext cx="482861" cy="686816"/>
          </a:xfrm>
          <a:prstGeom prst="leftBrace">
            <a:avLst>
              <a:gd name="adj1" fmla="val 125643"/>
              <a:gd name="adj2" fmla="val 44958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943717" y="1826003"/>
            <a:ext cx="13877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empty list</a:t>
            </a:r>
          </a:p>
          <a:p>
            <a:r>
              <a:rPr lang="en-US" sz="2000" dirty="0" smtClean="0"/>
              <a:t>constructor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4433723" y="1918701"/>
            <a:ext cx="19007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element append</a:t>
            </a:r>
          </a:p>
          <a:p>
            <a:pPr algn="ctr"/>
            <a:r>
              <a:rPr lang="en-US" sz="2000" dirty="0" smtClean="0"/>
              <a:t>constructor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3992160" y="4185710"/>
            <a:ext cx="10527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/>
              <a:t>list</a:t>
            </a:r>
          </a:p>
          <a:p>
            <a:pPr algn="ctr"/>
            <a:r>
              <a:rPr lang="en-US" sz="2000" dirty="0" smtClean="0"/>
              <a:t>element</a:t>
            </a: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5575612" y="4293542"/>
            <a:ext cx="8951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rest of</a:t>
            </a:r>
          </a:p>
          <a:p>
            <a:r>
              <a:rPr lang="en-US" sz="2000" dirty="0" smtClean="0"/>
              <a:t>the list</a:t>
            </a:r>
            <a:endParaRPr lang="en-US" sz="2000" dirty="0"/>
          </a:p>
        </p:txBody>
      </p:sp>
      <p:cxnSp>
        <p:nvCxnSpPr>
          <p:cNvPr id="18" name="Straight Arrow Connector 17"/>
          <p:cNvCxnSpPr>
            <a:stCxn id="3" idx="2"/>
          </p:cNvCxnSpPr>
          <p:nvPr/>
        </p:nvCxnSpPr>
        <p:spPr>
          <a:xfrm>
            <a:off x="1539299" y="2417957"/>
            <a:ext cx="775238" cy="67306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0" idx="2"/>
          </p:cNvCxnSpPr>
          <p:nvPr/>
        </p:nvCxnSpPr>
        <p:spPr>
          <a:xfrm>
            <a:off x="3051612" y="1930480"/>
            <a:ext cx="125505" cy="116054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5" idx="0"/>
          </p:cNvCxnSpPr>
          <p:nvPr/>
        </p:nvCxnSpPr>
        <p:spPr>
          <a:xfrm flipV="1">
            <a:off x="4518555" y="3487626"/>
            <a:ext cx="325435" cy="69808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6" idx="0"/>
            <a:endCxn id="4" idx="2"/>
          </p:cNvCxnSpPr>
          <p:nvPr/>
        </p:nvCxnSpPr>
        <p:spPr>
          <a:xfrm flipH="1" flipV="1">
            <a:off x="5793582" y="3533238"/>
            <a:ext cx="229621" cy="76030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913911" y="521024"/>
            <a:ext cx="29445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smtClean="0"/>
              <a:t>Recursive datatype</a:t>
            </a:r>
            <a:endParaRPr lang="en-US" sz="2800"/>
          </a:p>
        </p:txBody>
      </p:sp>
      <p:sp>
        <p:nvSpPr>
          <p:cNvPr id="36" name="TextBox 35"/>
          <p:cNvSpPr txBox="1"/>
          <p:nvPr/>
        </p:nvSpPr>
        <p:spPr>
          <a:xfrm>
            <a:off x="1228725" y="5625967"/>
            <a:ext cx="89915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Cons 1 (Cons 2 (Cons 3 Nil)) ~~ [1, 2, 3]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767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2883</TotalTime>
  <Words>595</Words>
  <Application>Microsoft Macintosh PowerPoint</Application>
  <PresentationFormat>Widescreen</PresentationFormat>
  <Paragraphs>118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 Hebrew</vt:lpstr>
      <vt:lpstr>Calibri</vt:lpstr>
      <vt:lpstr>Calibri Light</vt:lpstr>
      <vt:lpstr>Courier New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 Tram Anh Nguyen</dc:creator>
  <cp:lastModifiedBy>Thi Tram Anh Nguyen</cp:lastModifiedBy>
  <cp:revision>45</cp:revision>
  <dcterms:created xsi:type="dcterms:W3CDTF">2017-12-05T16:48:30Z</dcterms:created>
  <dcterms:modified xsi:type="dcterms:W3CDTF">2017-12-10T19:07:55Z</dcterms:modified>
</cp:coreProperties>
</file>

<file path=docProps/thumbnail.jpeg>
</file>